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2" r:id="rId5"/>
    <p:sldId id="267" r:id="rId6"/>
    <p:sldId id="258" r:id="rId7"/>
    <p:sldId id="268" r:id="rId8"/>
    <p:sldId id="261" r:id="rId9"/>
    <p:sldId id="260" r:id="rId10"/>
    <p:sldId id="269" r:id="rId11"/>
  </p:sldIdLst>
  <p:sldSz cx="10691813" cy="7559675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7" autoAdjust="0"/>
  </p:normalViewPr>
  <p:slideViewPr>
    <p:cSldViewPr>
      <p:cViewPr varScale="1">
        <p:scale>
          <a:sx n="76" d="100"/>
          <a:sy n="76" d="100"/>
        </p:scale>
        <p:origin x="-108" y="-306"/>
      </p:cViewPr>
      <p:guideLst>
        <p:guide orient="horz" pos="2380"/>
        <p:guide pos="3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95A7B93-E7DD-426A-A8A4-41A1683D570A}" type="datetimeFigureOut">
              <a:rPr lang="ru-RU"/>
              <a:pPr>
                <a:defRPr/>
              </a:pPr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13F4BAA-20D5-4957-877E-D1C0217F5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7227F6-3A0A-4062-8C15-EC083160C1BE}" type="slidenum">
              <a:rPr lang="ru-RU">
                <a:ea typeface="SimSun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ea typeface="SimSun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706100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47568" y="1319443"/>
            <a:ext cx="9596359" cy="11934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9424" y="2670385"/>
            <a:ext cx="9601928" cy="1931917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2A67ED-D4CC-44BF-9226-DD4B55E21C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4549-DDC6-4313-B3CD-4DA530ECCC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334" y="209991"/>
            <a:ext cx="2405586" cy="6544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5" y="209991"/>
            <a:ext cx="7038568" cy="65447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15372-6FA4-4A3F-93D5-C0D01B1317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F12EC-63FC-485E-86F9-CB9A2AE496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DAF9-07E2-4326-89CC-6F3B24E275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72" y="1884670"/>
            <a:ext cx="9221414" cy="314461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72" y="5059033"/>
            <a:ext cx="9221414" cy="1653678"/>
          </a:xfrm>
        </p:spPr>
        <p:txBody>
          <a:bodyPr/>
          <a:lstStyle>
            <a:lvl1pPr marL="0" indent="0">
              <a:buNone/>
              <a:defRPr sz="2645"/>
            </a:lvl1pPr>
            <a:lvl2pPr marL="504190" indent="0">
              <a:buNone/>
              <a:defRPr sz="2205"/>
            </a:lvl2pPr>
            <a:lvl3pPr marL="1007745" indent="0">
              <a:buNone/>
              <a:defRPr sz="1985"/>
            </a:lvl3pPr>
            <a:lvl4pPr marL="1511935" indent="0">
              <a:buNone/>
              <a:defRPr sz="1765"/>
            </a:lvl4pPr>
            <a:lvl5pPr marL="2016125" indent="0">
              <a:buNone/>
              <a:defRPr sz="1765"/>
            </a:lvl5pPr>
            <a:lvl6pPr marL="2519680" indent="0">
              <a:buNone/>
              <a:defRPr sz="1765"/>
            </a:lvl6pPr>
            <a:lvl7pPr marL="3023870" indent="0">
              <a:buNone/>
              <a:defRPr sz="1765"/>
            </a:lvl7pPr>
            <a:lvl8pPr marL="3528060" indent="0">
              <a:buNone/>
              <a:defRPr sz="1765"/>
            </a:lvl8pPr>
            <a:lvl9pPr marL="4031615" indent="0">
              <a:buNone/>
              <a:defRPr sz="1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780F2-1C68-4F0F-A6DD-61D40A686D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5" y="1294944"/>
            <a:ext cx="4722077" cy="5459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4843" y="1294944"/>
            <a:ext cx="4722077" cy="54597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9B5E1-087A-4854-8EDC-46A9C1D655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7" y="402483"/>
            <a:ext cx="9221414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97" y="1853171"/>
            <a:ext cx="4523467" cy="908210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19680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1615" indent="0">
              <a:buNone/>
              <a:defRPr sz="176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897" y="2761381"/>
            <a:ext cx="452346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569" y="1853171"/>
            <a:ext cx="4545742" cy="908210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19680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1615" indent="0">
              <a:buNone/>
              <a:defRPr sz="176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569" y="2761381"/>
            <a:ext cx="4545742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C8FD5-8D62-4785-A98D-97C97CB209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B4F2B-90DD-431C-A6B5-D867433F05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29339-C97A-47E8-BCEE-9E08F93F2B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7" y="503978"/>
            <a:ext cx="3448750" cy="1763924"/>
          </a:xfrm>
        </p:spPr>
        <p:txBody>
          <a:bodyPr anchor="b"/>
          <a:lstStyle>
            <a:lvl1pPr>
              <a:defRPr sz="35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742" y="1088453"/>
            <a:ext cx="5412569" cy="5372269"/>
          </a:xfrm>
        </p:spPr>
        <p:txBody>
          <a:bodyPr/>
          <a:lstStyle>
            <a:lvl1pPr>
              <a:defRPr sz="3525"/>
            </a:lvl1pPr>
            <a:lvl2pPr>
              <a:defRPr sz="3085"/>
            </a:lvl2pPr>
            <a:lvl3pPr>
              <a:defRPr sz="2645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897" y="2267903"/>
            <a:ext cx="3448750" cy="4201570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7745" indent="0">
              <a:buNone/>
              <a:defRPr sz="132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19680" indent="0">
              <a:buNone/>
              <a:defRPr sz="1100"/>
            </a:lvl6pPr>
            <a:lvl7pPr marL="3023870" indent="0">
              <a:buNone/>
              <a:defRPr sz="1100"/>
            </a:lvl7pPr>
            <a:lvl8pPr marL="3528060" indent="0">
              <a:buNone/>
              <a:defRPr sz="1100"/>
            </a:lvl8pPr>
            <a:lvl9pPr marL="403161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1F5D2-BABD-4B81-BF59-8F9395591E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7" y="503978"/>
            <a:ext cx="3448750" cy="1763924"/>
          </a:xfrm>
        </p:spPr>
        <p:txBody>
          <a:bodyPr anchor="b"/>
          <a:lstStyle>
            <a:lvl1pPr>
              <a:defRPr sz="35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5742" y="1088453"/>
            <a:ext cx="5412569" cy="5372269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525"/>
            </a:lvl1pPr>
            <a:lvl2pPr marL="504190" indent="0">
              <a:buNone/>
              <a:defRPr sz="3085"/>
            </a:lvl2pPr>
            <a:lvl3pPr marL="100774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19680" indent="0">
              <a:buNone/>
              <a:defRPr sz="2205"/>
            </a:lvl6pPr>
            <a:lvl7pPr marL="3023870" indent="0">
              <a:buNone/>
              <a:defRPr sz="2205"/>
            </a:lvl7pPr>
            <a:lvl8pPr marL="3528060" indent="0">
              <a:buNone/>
              <a:defRPr sz="2205"/>
            </a:lvl8pPr>
            <a:lvl9pPr marL="4031615" indent="0">
              <a:buNone/>
              <a:defRPr sz="220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897" y="2267903"/>
            <a:ext cx="3448750" cy="4201570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7745" indent="0">
              <a:buNone/>
              <a:defRPr sz="132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19680" indent="0">
              <a:buNone/>
              <a:defRPr sz="1100"/>
            </a:lvl6pPr>
            <a:lvl7pPr marL="3023870" indent="0">
              <a:buNone/>
              <a:defRPr sz="1100"/>
            </a:lvl7pPr>
            <a:lvl8pPr marL="3528060" indent="0">
              <a:buNone/>
              <a:defRPr sz="1100"/>
            </a:lvl8pPr>
            <a:lvl9pPr marL="403161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79177-BD46-44BE-AF12-26DCB4847F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0706100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534988" y="209550"/>
            <a:ext cx="9621837" cy="6429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534988" y="1295400"/>
            <a:ext cx="9621837" cy="54594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39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61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39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006769-6040-4B12-842D-F697E0D69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77825" indent="-377825" algn="l" rtl="0" eaLnBrk="0" fontAlgn="base" hangingPunct="0">
        <a:spcBef>
          <a:spcPct val="22000"/>
        </a:spcBef>
        <a:spcAft>
          <a:spcPct val="0"/>
        </a:spcAft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4325" algn="l" rtl="0" eaLnBrk="0" fontAlgn="base" hangingPunct="0">
        <a:spcBef>
          <a:spcPct val="22000"/>
        </a:spcBef>
        <a:spcAft>
          <a:spcPct val="0"/>
        </a:spcAft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rtl="0" eaLnBrk="0" fontAlgn="base" hangingPunct="0">
        <a:spcBef>
          <a:spcPct val="22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rtl="0" eaLnBrk="0" fontAlgn="base" hangingPunct="0">
        <a:spcBef>
          <a:spcPct val="22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rtl="0" eaLnBrk="0" fontAlgn="base" hangingPunct="0">
        <a:spcBef>
          <a:spcPct val="22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15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1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74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1968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387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161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798513" y="563563"/>
            <a:ext cx="3624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ts val="2425"/>
              </a:lnSpc>
            </a:pPr>
            <a:r>
              <a:rPr lang="en-US" sz="1900">
                <a:latin typeface="Arial Black" pitchFamily="34" charset="0"/>
              </a:rPr>
              <a:t>Головне управління ДПС</a:t>
            </a:r>
          </a:p>
          <a:p>
            <a:pPr algn="just">
              <a:lnSpc>
                <a:spcPts val="2425"/>
              </a:lnSpc>
            </a:pPr>
            <a:r>
              <a:rPr lang="en-US" sz="1900">
                <a:latin typeface="Arial Black" pitchFamily="34" charset="0"/>
              </a:rPr>
              <a:t>у Житомирській області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5838" y="2432050"/>
            <a:ext cx="6945312" cy="3114675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ts val="7150"/>
              </a:lnSpc>
              <a:spcAft>
                <a:spcPts val="3575"/>
              </a:spcAft>
            </a:pPr>
            <a:r>
              <a:rPr lang="en-US" sz="5800">
                <a:latin typeface="Arial Black" pitchFamily="34" charset="0"/>
              </a:rPr>
              <a:t>Деклараційна кампанія 2021</a:t>
            </a:r>
          </a:p>
          <a:p>
            <a:pPr algn="r"/>
            <a:r>
              <a:rPr lang="en-US" sz="2200">
                <a:latin typeface="Arial Black" pitchFamily="34" charset="0"/>
              </a:rPr>
              <a:t>Декларування доходів за 2020 рік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3459163"/>
            <a:ext cx="9621837" cy="6413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en-US" sz="2000" smtClean="0">
                <a:latin typeface="Arial Black" pitchFamily="34" charset="0"/>
              </a:rPr>
              <a:t>Відповідальність</a:t>
            </a:r>
            <a:br>
              <a:rPr lang="ru-RU" altLang="en-US" sz="2000" smtClean="0">
                <a:latin typeface="Arial Black" pitchFamily="34" charset="0"/>
              </a:rPr>
            </a:br>
            <a:r>
              <a:rPr lang="ru-RU" altLang="en-US" sz="2000" smtClean="0">
                <a:latin typeface="Arial Black" pitchFamily="34" charset="0"/>
              </a:rPr>
              <a:t/>
            </a:r>
            <a:br>
              <a:rPr lang="ru-RU" altLang="en-US" sz="2000" smtClean="0">
                <a:latin typeface="Arial Black" pitchFamily="34" charset="0"/>
              </a:rPr>
            </a:br>
            <a:r>
              <a:rPr lang="ru-RU" altLang="en-US" sz="2000" smtClean="0">
                <a:latin typeface="Arial Black" pitchFamily="34" charset="0"/>
              </a:rPr>
              <a:t>Не подання або не своєчасне подання громадянами податкової декларації про майновий стан і доходи, обов’язок подання якої до контролюючих органів передбачено Податковим кодексом України, тягне за собою накладення штрафу в розмірі 340 гривень.</a:t>
            </a:r>
            <a:br>
              <a:rPr lang="ru-RU" altLang="en-US" sz="2000" smtClean="0">
                <a:latin typeface="Arial Black" pitchFamily="34" charset="0"/>
              </a:rPr>
            </a:br>
            <a:r>
              <a:rPr lang="ru-RU" altLang="en-US" sz="2000" smtClean="0">
                <a:latin typeface="Arial Black" pitchFamily="34" charset="0"/>
              </a:rPr>
              <a:t>Крім того, застосовується адміністративна відповідальність у вигляді попередження або накладення штрафу в розмірі від трьох до восьми неоподатковуваних мінімумів доходів громадян.</a:t>
            </a:r>
            <a:br>
              <a:rPr lang="ru-RU" altLang="en-US" sz="2000" smtClean="0">
                <a:latin typeface="Arial Black" pitchFamily="34" charset="0"/>
              </a:rPr>
            </a:br>
            <a:r>
              <a:rPr lang="ru-RU" altLang="en-US" sz="2000" smtClean="0">
                <a:latin typeface="Arial Black" pitchFamily="34" charset="0"/>
              </a:rPr>
              <a:t/>
            </a:r>
            <a:br>
              <a:rPr lang="ru-RU" altLang="en-US" sz="2000" smtClean="0">
                <a:latin typeface="Arial Black" pitchFamily="34" charset="0"/>
              </a:rPr>
            </a:br>
            <a:r>
              <a:rPr lang="ru-RU" altLang="en-US" sz="2000" smtClean="0">
                <a:latin typeface="Arial Black" pitchFamily="34" charset="0"/>
              </a:rPr>
              <a:t>У разі не подання платником податків у встановлений термін декларації про майновий стан і доходи (якщо таке подання є обов’язковим), контролюючий орган на підставі наявної податкової інформації за результатами документальної позапланової перевірки самостійно визначає суму грошових зобов’язань платника податку.</a:t>
            </a:r>
            <a:br>
              <a:rPr lang="ru-RU" altLang="en-US" sz="2000" smtClean="0">
                <a:latin typeface="Arial Black" pitchFamily="34" charset="0"/>
              </a:rPr>
            </a:br>
            <a:r>
              <a:rPr lang="ru-RU" altLang="en-US" sz="2000" smtClean="0">
                <a:latin typeface="Arial Black" pitchFamily="34" charset="0"/>
              </a:rPr>
              <a:t>При цьому у відповідності до пп. 123.1, 123.2, 123,3, ст. 123 Податкового кодексу України до платника застосовується фінансова відповідальність у вигляді штрафу у розмірі 10 відсотків або 25 відсотків при повторному протягом 1095 днів 50 відсотків суми донарахованого податкового зобов’язання.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1473200"/>
            <a:ext cx="9621837" cy="46132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3970"/>
              <a:t>	</a:t>
            </a:r>
            <a:r>
              <a:rPr lang="ru-RU" altLang="en-US" sz="3970"/>
              <a:t>Конституцією України (ст. 67) та </a:t>
            </a:r>
            <a:r>
              <a:rPr lang="uk-UA" altLang="ru-RU" sz="3970"/>
              <a:t>	</a:t>
            </a:r>
            <a:r>
              <a:rPr lang="ru-RU" altLang="en-US" sz="3970"/>
              <a:t>Податковим кодексом України </a:t>
            </a:r>
            <a:r>
              <a:rPr lang="uk-UA" altLang="ru-RU" sz="3970"/>
              <a:t>	</a:t>
            </a:r>
            <a:r>
              <a:rPr lang="ru-RU" altLang="en-US" sz="3970"/>
              <a:t>визначено обов’язок громадян </a:t>
            </a:r>
            <a:r>
              <a:rPr lang="uk-UA" altLang="ru-RU" sz="3970"/>
              <a:t>	</a:t>
            </a:r>
            <a:r>
              <a:rPr lang="ru-RU" altLang="en-US" sz="3970"/>
              <a:t>щодо подання Декларації про </a:t>
            </a:r>
            <a:r>
              <a:rPr lang="uk-UA" altLang="ru-RU" sz="3970"/>
              <a:t>	</a:t>
            </a:r>
            <a:r>
              <a:rPr lang="ru-RU" altLang="en-US" sz="3970"/>
              <a:t>майновий стан і доходи </a:t>
            </a:r>
            <a:r>
              <a:rPr lang="uk-UA" altLang="ru-RU" sz="3970"/>
              <a:t>за 	минулий 				рік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1368425"/>
            <a:ext cx="693738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13" y="4029075"/>
            <a:ext cx="6826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363" y="4851400"/>
            <a:ext cx="774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669925" y="517525"/>
            <a:ext cx="55149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>
              <a:lnSpc>
                <a:spcPts val="2925"/>
              </a:lnSpc>
            </a:pPr>
            <a:r>
              <a:rPr lang="uk-UA" altLang="en-US" sz="2200">
                <a:latin typeface="Arial Black" pitchFamily="34" charset="0"/>
              </a:rPr>
              <a:t>О</a:t>
            </a:r>
            <a:r>
              <a:rPr lang="en-US" sz="2200">
                <a:latin typeface="Arial Black" pitchFamily="34" charset="0"/>
              </a:rPr>
              <a:t>бов’</a:t>
            </a:r>
            <a:r>
              <a:rPr lang="uk-UA" altLang="en-US" sz="2200">
                <a:latin typeface="Arial Black" pitchFamily="34" charset="0"/>
              </a:rPr>
              <a:t>я</a:t>
            </a:r>
            <a:r>
              <a:rPr lang="en-US" sz="2200">
                <a:latin typeface="Arial Black" pitchFamily="34" charset="0"/>
              </a:rPr>
              <a:t>з</a:t>
            </a:r>
            <a:r>
              <a:rPr lang="uk-UA" altLang="en-US" sz="2200">
                <a:latin typeface="Arial Black" pitchFamily="34" charset="0"/>
              </a:rPr>
              <a:t>о</a:t>
            </a:r>
            <a:r>
              <a:rPr lang="en-US" sz="2200">
                <a:latin typeface="Arial Black" pitchFamily="34" charset="0"/>
              </a:rPr>
              <a:t>к декларува</a:t>
            </a:r>
            <a:r>
              <a:rPr lang="uk-UA" altLang="en-US" sz="2200">
                <a:latin typeface="Arial Black" pitchFamily="34" charset="0"/>
              </a:rPr>
              <a:t>ння виникає при отриманні таких доходів</a:t>
            </a:r>
            <a:endParaRPr lang="en-US" sz="2200">
              <a:latin typeface="Arial Black" pitchFamily="34" charset="0"/>
            </a:endParaRPr>
          </a:p>
        </p:txBody>
      </p:sp>
      <p:sp>
        <p:nvSpPr>
          <p:cNvPr id="17414" name="Прямоугольник 5"/>
          <p:cNvSpPr>
            <a:spLocks noChangeArrowheads="1"/>
          </p:cNvSpPr>
          <p:nvPr/>
        </p:nvSpPr>
        <p:spPr bwMode="auto">
          <a:xfrm>
            <a:off x="1352550" y="1616075"/>
            <a:ext cx="90312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5400">
              <a:spcAft>
                <a:spcPts val="2100"/>
              </a:spcAft>
            </a:pPr>
            <a:r>
              <a:rPr lang="en-US" sz="2200">
                <a:latin typeface="Arial Black" pitchFamily="34" charset="0"/>
              </a:rPr>
              <a:t>іноземні доходи;</a:t>
            </a:r>
          </a:p>
        </p:txBody>
      </p:sp>
      <p:sp>
        <p:nvSpPr>
          <p:cNvPr id="17415" name="Прямоугольник 6"/>
          <p:cNvSpPr>
            <a:spLocks noChangeArrowheads="1"/>
          </p:cNvSpPr>
          <p:nvPr/>
        </p:nvSpPr>
        <p:spPr bwMode="auto">
          <a:xfrm>
            <a:off x="6943725" y="549275"/>
            <a:ext cx="34686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Головне управління ДПС</a:t>
            </a:r>
          </a:p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у Житомирській області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2550" y="2189163"/>
            <a:ext cx="9031288" cy="4576762"/>
          </a:xfrm>
          <a:prstGeom prst="rect">
            <a:avLst/>
          </a:prstGeom>
        </p:spPr>
        <p:txBody>
          <a:bodyPr lIns="0" tIns="0" rIns="0" bIns="0"/>
          <a:lstStyle/>
          <a:p>
            <a:pPr marL="25400">
              <a:spcBef>
                <a:spcPts val="2100"/>
              </a:spcBef>
              <a:spcAft>
                <a:spcPts val="1263"/>
              </a:spcAft>
            </a:pPr>
            <a:r>
              <a:rPr lang="en-US" sz="2200">
                <a:latin typeface="Arial Black" pitchFamily="34" charset="0"/>
              </a:rPr>
              <a:t>доходи у вигляді спадщини та подарунків;</a:t>
            </a:r>
          </a:p>
          <a:p>
            <a:pPr marL="25400">
              <a:lnSpc>
                <a:spcPts val="2638"/>
              </a:lnSpc>
            </a:pPr>
            <a:r>
              <a:rPr lang="en-US" sz="2200">
                <a:latin typeface="Arial Black" pitchFamily="34" charset="0"/>
              </a:rPr>
              <a:t>доходи від продажу або надання в оренду рухомого та нерухомого майна;</a:t>
            </a:r>
          </a:p>
          <a:p>
            <a:pPr marL="25400">
              <a:lnSpc>
                <a:spcPts val="2525"/>
              </a:lnSpc>
              <a:spcAft>
                <a:spcPts val="425"/>
              </a:spcAft>
            </a:pPr>
            <a:r>
              <a:rPr lang="en-US" sz="2200">
                <a:latin typeface="Arial Black" pitchFamily="34" charset="0"/>
              </a:rPr>
              <a:t>доходи від продажу цінних паперів та корпоративних прав</a:t>
            </a:r>
            <a:r>
              <a:rPr lang="uk-UA" altLang="en-US" sz="2200">
                <a:latin typeface="Arial Black" pitchFamily="34" charset="0"/>
              </a:rPr>
              <a:t>, інвестиційних активів</a:t>
            </a:r>
            <a:r>
              <a:rPr lang="en-US" sz="2200">
                <a:latin typeface="Arial Black" pitchFamily="34" charset="0"/>
              </a:rPr>
              <a:t>;</a:t>
            </a:r>
          </a:p>
          <a:p>
            <a:pPr marL="25400">
              <a:lnSpc>
                <a:spcPts val="2525"/>
              </a:lnSpc>
              <a:spcAft>
                <a:spcPts val="425"/>
              </a:spcAft>
            </a:pPr>
            <a:r>
              <a:rPr lang="en-US" sz="2200">
                <a:latin typeface="Arial Black" pitchFamily="34" charset="0"/>
              </a:rPr>
              <a:t>-</a:t>
            </a:r>
            <a:r>
              <a:rPr lang="uk-UA" altLang="en-US" sz="2200">
                <a:latin typeface="Arial Black" pitchFamily="34" charset="0"/>
              </a:rPr>
              <a:t>доходи </a:t>
            </a:r>
            <a:r>
              <a:rPr lang="en-US" sz="2200">
                <a:latin typeface="Arial Black" pitchFamily="34" charset="0"/>
              </a:rPr>
              <a:t>отримані як додаткове благо </a:t>
            </a:r>
            <a:r>
              <a:rPr lang="uk-UA" altLang="en-US" sz="2200">
                <a:latin typeface="Arial Black" pitchFamily="34" charset="0"/>
              </a:rPr>
              <a:t>- </a:t>
            </a:r>
            <a:r>
              <a:rPr lang="en-US" sz="2200">
                <a:latin typeface="Arial Black" pitchFamily="34" charset="0"/>
              </a:rPr>
              <a:t>основн</a:t>
            </a:r>
            <a:r>
              <a:rPr lang="uk-UA" altLang="en-US" sz="2200">
                <a:latin typeface="Arial Black" pitchFamily="34" charset="0"/>
              </a:rPr>
              <a:t>а</a:t>
            </a:r>
            <a:r>
              <a:rPr lang="en-US" sz="2200">
                <a:latin typeface="Arial Black" pitchFamily="34" charset="0"/>
              </a:rPr>
              <a:t> сум</a:t>
            </a:r>
            <a:r>
              <a:rPr lang="uk-UA" altLang="en-US" sz="2200">
                <a:latin typeface="Arial Black" pitchFamily="34" charset="0"/>
              </a:rPr>
              <a:t>а</a:t>
            </a:r>
            <a:r>
              <a:rPr lang="en-US" sz="2200">
                <a:latin typeface="Arial Black" pitchFamily="34" charset="0"/>
              </a:rPr>
              <a:t> боргу за кредитом платника податку, прощеного кредитором за його самостійним рішенням;</a:t>
            </a:r>
          </a:p>
          <a:p>
            <a:pPr marL="25400">
              <a:lnSpc>
                <a:spcPts val="2638"/>
              </a:lnSpc>
              <a:spcAft>
                <a:spcPts val="425"/>
              </a:spcAft>
            </a:pPr>
            <a:r>
              <a:rPr lang="en-US" sz="2200">
                <a:latin typeface="Arial Black" pitchFamily="34" charset="0"/>
              </a:rPr>
              <a:t>доходи від провадження господарської діяльності або незалежної професійної діяльності;</a:t>
            </a:r>
          </a:p>
          <a:p>
            <a:pPr marL="25400">
              <a:lnSpc>
                <a:spcPts val="2588"/>
              </a:lnSpc>
              <a:spcAft>
                <a:spcPts val="425"/>
              </a:spcAft>
            </a:pPr>
            <a:r>
              <a:rPr lang="en-US" sz="2200">
                <a:latin typeface="Arial Black" pitchFamily="34" charset="0"/>
              </a:rPr>
              <a:t>доходи від продажу власної сільськогосподарської продукції;</a:t>
            </a:r>
          </a:p>
          <a:p>
            <a:pPr marL="25400"/>
            <a:r>
              <a:rPr lang="en-US" sz="2200">
                <a:latin typeface="Arial Black" pitchFamily="34" charset="0"/>
              </a:rPr>
              <a:t>інші доходи, які не були оподатковані </a:t>
            </a:r>
            <a:r>
              <a:rPr lang="uk-UA" altLang="en-US" sz="2200">
                <a:latin typeface="Arial Black" pitchFamily="34" charset="0"/>
              </a:rPr>
              <a:t>під час їх отримання</a:t>
            </a:r>
            <a:r>
              <a:rPr lang="en-US" sz="2200">
                <a:latin typeface="Arial Black" pitchFamily="34" charset="0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513" y="673100"/>
            <a:ext cx="9342437" cy="387350"/>
          </a:xfrm>
          <a:prstGeom prst="rect">
            <a:avLst/>
          </a:prstGeom>
        </p:spPr>
        <p:txBody>
          <a:bodyPr lIns="0" tIns="0" rIns="0" bIns="0"/>
          <a:lstStyle/>
          <a:p>
            <a:pPr marL="406400" indent="-393700" algn="just" fontAlgn="auto">
              <a:spcBef>
                <a:spcPts val="0"/>
              </a:spcBef>
              <a:spcAft>
                <a:spcPts val="2520"/>
              </a:spcAft>
              <a:defRPr/>
            </a:pPr>
            <a:r>
              <a:rPr lang="en-US" sz="3100" spc="-150">
                <a:latin typeface="Arial Black" panose="020B0A04020102020204"/>
                <a:ea typeface="+mn-ea"/>
              </a:rPr>
              <a:t>Податкова знижка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6970713" y="576263"/>
            <a:ext cx="340518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Головне управління ДПС</a:t>
            </a:r>
          </a:p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у Житомирській області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0238" y="1565275"/>
            <a:ext cx="9574212" cy="5143500"/>
          </a:xfrm>
          <a:prstGeom prst="rect">
            <a:avLst/>
          </a:prstGeom>
        </p:spPr>
        <p:txBody>
          <a:bodyPr lIns="0" tIns="0" rIns="0" bIns="0"/>
          <a:lstStyle/>
          <a:p>
            <a:pPr marL="406400" indent="-393700" algn="just">
              <a:spcBef>
                <a:spcPts val="2525"/>
              </a:spcBef>
              <a:spcAft>
                <a:spcPts val="213"/>
              </a:spcAft>
            </a:pPr>
            <a:r>
              <a:rPr lang="en-US" sz="1600">
                <a:latin typeface="Arial Black" pitchFamily="34" charset="0"/>
              </a:rPr>
              <a:t>Надається громадянам, які минулого року отримували заробітну плату і</a:t>
            </a:r>
          </a:p>
          <a:p>
            <a:pPr marL="406400" indent="-393700" algn="just">
              <a:spcAft>
                <a:spcPts val="1675"/>
              </a:spcAft>
            </a:pPr>
            <a:r>
              <a:rPr lang="en-US" sz="1600">
                <a:latin typeface="Arial Black" pitchFamily="34" charset="0"/>
              </a:rPr>
              <a:t>понесли певні витрати, перелік яких визначений Податковим Кодексом.</a:t>
            </a:r>
          </a:p>
          <a:p>
            <a:pPr marL="406400" indent="-393700">
              <a:spcAft>
                <a:spcPts val="1675"/>
              </a:spcAft>
            </a:pPr>
            <a:r>
              <a:rPr lang="en-US" sz="2200">
                <a:latin typeface="Arial Black" pitchFamily="34" charset="0"/>
              </a:rPr>
              <a:t>До </a:t>
            </a:r>
            <a:r>
              <a:rPr lang="uk-UA" altLang="en-US" sz="2200">
                <a:latin typeface="Arial Black" pitchFamily="34" charset="0"/>
              </a:rPr>
              <a:t>податкової знижки включаються витрати платника податків </a:t>
            </a:r>
            <a:r>
              <a:rPr lang="en-US" sz="2200">
                <a:latin typeface="Arial Black" pitchFamily="34" charset="0"/>
              </a:rPr>
              <a:t>:</a:t>
            </a:r>
          </a:p>
          <a:p>
            <a:pPr marL="406400" indent="-393700" algn="just">
              <a:spcAft>
                <a:spcPts val="1263"/>
              </a:spcAft>
            </a:pPr>
            <a:r>
              <a:rPr lang="en-US" sz="2000">
                <a:latin typeface="Arial Black" pitchFamily="34" charset="0"/>
              </a:rPr>
              <a:t>- </a:t>
            </a:r>
            <a:r>
              <a:rPr lang="en-US" sz="1400">
                <a:latin typeface="Arial Black" pitchFamily="34" charset="0"/>
              </a:rPr>
              <a:t>частин</a:t>
            </a:r>
            <a:r>
              <a:rPr lang="uk-UA" altLang="en-US" sz="1400">
                <a:latin typeface="Arial Black" pitchFamily="34" charset="0"/>
              </a:rPr>
              <a:t>а</a:t>
            </a:r>
            <a:r>
              <a:rPr lang="en-US" sz="1400">
                <a:latin typeface="Arial Black" pitchFamily="34" charset="0"/>
              </a:rPr>
              <a:t> суми відсотків, сплачених за користування іпотечним житловим кредитом;</a:t>
            </a:r>
          </a:p>
          <a:p>
            <a:pPr marL="406400" indent="-393700" algn="just">
              <a:spcAft>
                <a:spcPts val="1263"/>
              </a:spcAft>
            </a:pPr>
            <a:r>
              <a:rPr lang="en-US" sz="2000">
                <a:latin typeface="Arial Black" pitchFamily="34" charset="0"/>
              </a:rPr>
              <a:t>- </a:t>
            </a:r>
            <a:r>
              <a:rPr lang="en-US" sz="1400">
                <a:latin typeface="Arial Black" pitchFamily="34" charset="0"/>
              </a:rPr>
              <a:t>благодійні внески неприбутковим організаціям;</a:t>
            </a:r>
          </a:p>
          <a:p>
            <a:pPr marL="406400" indent="-393700" algn="just">
              <a:lnSpc>
                <a:spcPts val="1900"/>
              </a:lnSpc>
              <a:spcAft>
                <a:spcPts val="625"/>
              </a:spcAft>
            </a:pPr>
            <a:r>
              <a:rPr lang="en-US" sz="2000">
                <a:latin typeface="Arial Black" pitchFamily="34" charset="0"/>
              </a:rPr>
              <a:t>- </a:t>
            </a:r>
            <a:r>
              <a:rPr lang="en-US" sz="1400">
                <a:latin typeface="Arial Black" pitchFamily="34" charset="0"/>
              </a:rPr>
              <a:t>сплат</a:t>
            </a:r>
            <a:r>
              <a:rPr lang="uk-UA" altLang="en-US" sz="1400">
                <a:latin typeface="Arial Black" pitchFamily="34" charset="0"/>
              </a:rPr>
              <a:t>а</a:t>
            </a:r>
            <a:r>
              <a:rPr lang="en-US" sz="1400">
                <a:latin typeface="Arial Black" pitchFamily="34" charset="0"/>
              </a:rPr>
              <a:t> за навчання </a:t>
            </a:r>
            <a:r>
              <a:rPr lang="uk-UA" altLang="en-US" sz="1400">
                <a:latin typeface="Arial Black" pitchFamily="34" charset="0"/>
              </a:rPr>
              <a:t>як за себе так і за </a:t>
            </a:r>
            <a:r>
              <a:rPr lang="en-US" sz="1400">
                <a:latin typeface="Arial Black" pitchFamily="34" charset="0"/>
              </a:rPr>
              <a:t>член</a:t>
            </a:r>
            <a:r>
              <a:rPr lang="uk-UA" altLang="en-US" sz="1400">
                <a:latin typeface="Arial Black" pitchFamily="34" charset="0"/>
              </a:rPr>
              <a:t>ів</a:t>
            </a:r>
            <a:r>
              <a:rPr lang="en-US" sz="1400">
                <a:latin typeface="Arial Black" pitchFamily="34" charset="0"/>
              </a:rPr>
              <a:t> сім'ї першого ступеня спорідненості (у т.ч. за оплату освіти у дошкільних, шкільних і позашкільних закладах освіти);</a:t>
            </a:r>
          </a:p>
          <a:p>
            <a:pPr marL="406400" indent="-393700" algn="just">
              <a:lnSpc>
                <a:spcPts val="1875"/>
              </a:lnSpc>
              <a:spcAft>
                <a:spcPts val="625"/>
              </a:spcAft>
            </a:pPr>
            <a:r>
              <a:rPr lang="en-US" sz="2000" b="1">
                <a:latin typeface="Arial Black" pitchFamily="34" charset="0"/>
              </a:rPr>
              <a:t>-</a:t>
            </a:r>
            <a:r>
              <a:rPr lang="en-US" sz="2000">
                <a:latin typeface="Arial Black" pitchFamily="34" charset="0"/>
              </a:rPr>
              <a:t> </a:t>
            </a:r>
            <a:r>
              <a:rPr lang="en-US" sz="1400">
                <a:latin typeface="Arial Black" pitchFamily="34" charset="0"/>
              </a:rPr>
              <a:t>страхові платежі і пенсійні внески, сплачені громадянином страховикові-резидентові, недержавному пенсійному фонду, банківській установі за договорами довгострокового страхування життя і недержавного пенсійного забезпечення;</a:t>
            </a:r>
          </a:p>
          <a:p>
            <a:pPr marL="406400" indent="-393700" algn="just">
              <a:lnSpc>
                <a:spcPts val="1900"/>
              </a:lnSpc>
              <a:spcAft>
                <a:spcPts val="625"/>
              </a:spcAft>
            </a:pPr>
            <a:r>
              <a:rPr lang="en-US" sz="2000">
                <a:latin typeface="Arial Black" pitchFamily="34" charset="0"/>
              </a:rPr>
              <a:t>- </a:t>
            </a:r>
            <a:r>
              <a:rPr lang="en-US" sz="1400">
                <a:latin typeface="Arial Black" pitchFamily="34" charset="0"/>
              </a:rPr>
              <a:t>витрати за переобладнання власного транспортного засобу з використанням у вигляді моторного палива біоетанолу, біодизеля, стислого або зрідженого газу, інших видів біопалива;</a:t>
            </a:r>
          </a:p>
          <a:p>
            <a:pPr marL="406400" indent="-393700" algn="just">
              <a:lnSpc>
                <a:spcPts val="1925"/>
              </a:lnSpc>
              <a:spcAft>
                <a:spcPts val="625"/>
              </a:spcAft>
            </a:pPr>
            <a:r>
              <a:rPr lang="en-US" sz="2000">
                <a:latin typeface="Arial Black" pitchFamily="34" charset="0"/>
              </a:rPr>
              <a:t>- </a:t>
            </a:r>
            <a:r>
              <a:rPr lang="en-US" sz="1400">
                <a:latin typeface="Arial Black" pitchFamily="34" charset="0"/>
              </a:rPr>
              <a:t>суми, сплачені на будівництво або придбання доступного житла, у тому числі на погашення пільгового іпотечного житлового кредиту і відсотків за ним;</a:t>
            </a:r>
          </a:p>
          <a:p>
            <a:pPr marL="406400" indent="-393700" algn="just">
              <a:lnSpc>
                <a:spcPts val="1900"/>
              </a:lnSpc>
            </a:pPr>
            <a:r>
              <a:rPr lang="en-US" sz="2000" b="1">
                <a:latin typeface="Arial Black" pitchFamily="34" charset="0"/>
              </a:rPr>
              <a:t>- </a:t>
            </a:r>
            <a:r>
              <a:rPr lang="en-US" sz="1400">
                <a:latin typeface="Arial Black" pitchFamily="34" charset="0"/>
              </a:rPr>
              <a:t>оплату допоміжних репродуктивних технологій, вартість державних послуг і державного мита,      пов'язаних з усиновленням дитини та інші витрати.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488" y="434975"/>
            <a:ext cx="9621837" cy="6945313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1600" b="1">
                <a:latin typeface="+mn-lt"/>
                <a:cs typeface="+mn-lt"/>
              </a:rPr>
              <a:t>	</a:t>
            </a: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Для отримання податкової знижки разом з декларацією необхідно надати:</a:t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/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-      довідку про доходи за звітний рік, в якій зазначається сума нарахованого оподатковуваного доходу (помісячно та загальною сумою); розмір та сума податкової соціальної пільги; сума нарахованого та утриманого податку на доходи фізичних осіб та військовий збір;</a:t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-     копію паспорта особи, яка звертається за податковою знижкою;</a:t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-     ідентифікаційний номер;</a:t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-     копії договорів;</a:t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-     копії платіжних документів, які підтверджують здійснені    </a:t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      платником податків витрати.</a:t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/>
            </a:r>
            <a:b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</a:br>
            <a:r>
              <a:rPr lang="ru-RU" altLang="en-US" sz="2200" b="1">
                <a:latin typeface="Arial Black" panose="020B0A04020102020204" charset="0"/>
                <a:cs typeface="Arial Black" panose="020B0A04020102020204" charset="0"/>
              </a:rPr>
              <a:t>Слід зазначити, що правом на податкову знижку громадяни можуть скористатися упродовж усього 2021 року.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2170113"/>
            <a:ext cx="239553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8" y="3444875"/>
            <a:ext cx="1706562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1700" y="5126038"/>
            <a:ext cx="173196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73113" y="565150"/>
            <a:ext cx="9663112" cy="1000125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en-US" sz="3100" dirty="0">
                <a:latin typeface="Arial Black" panose="020B0A04020102020204"/>
                <a:ea typeface="+mn-ea"/>
              </a:rPr>
              <a:t>Як подати </a:t>
            </a:r>
            <a:r>
              <a:rPr lang="en-US" sz="3100" dirty="0">
                <a:latin typeface="Arial Black" panose="020B0A04020102020204"/>
                <a:ea typeface="+mn-ea"/>
              </a:rPr>
              <a:t>          </a:t>
            </a:r>
            <a:r>
              <a:rPr lang="uk-UA" sz="3100" dirty="0">
                <a:latin typeface="Arial Black" panose="020B0A04020102020204"/>
                <a:ea typeface="+mn-ea"/>
              </a:rPr>
              <a:t>        </a:t>
            </a:r>
            <a:r>
              <a:rPr lang="en-US" sz="3100" dirty="0">
                <a:latin typeface="Arial Black" panose="020B0A04020102020204"/>
                <a:ea typeface="+mn-ea"/>
              </a:rPr>
              <a:t> </a:t>
            </a:r>
            <a:r>
              <a:rPr lang="uk-UA" sz="3100" dirty="0">
                <a:latin typeface="Arial Black" panose="020B0A04020102020204"/>
                <a:ea typeface="+mn-ea"/>
              </a:rPr>
              <a:t>    </a:t>
            </a:r>
            <a:r>
              <a:rPr lang="en-US" sz="2200" spc="-100" dirty="0">
                <a:latin typeface="Arial Black" panose="020B0A04020102020204"/>
                <a:ea typeface="+mn-ea"/>
              </a:rPr>
              <a:t>                    </a:t>
            </a:r>
            <a:r>
              <a:rPr lang="en-US" sz="1400" dirty="0">
                <a:latin typeface="Arial Black" panose="020B0A04020102020204"/>
                <a:ea typeface="+mn-ea"/>
              </a:rPr>
              <a:t>Головне управління ДПС</a:t>
            </a:r>
          </a:p>
          <a:p>
            <a:pPr fontAlgn="auto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 Black" panose="020B0A04020102020204"/>
                <a:ea typeface="+mn-ea"/>
              </a:rPr>
              <a:t>                                                                   </a:t>
            </a:r>
            <a:r>
              <a:rPr lang="uk-UA" sz="1400" dirty="0">
                <a:latin typeface="Arial Black" panose="020B0A04020102020204"/>
                <a:ea typeface="+mn-ea"/>
              </a:rPr>
              <a:t>                                                </a:t>
            </a:r>
            <a:r>
              <a:rPr lang="en-US" sz="1400" dirty="0">
                <a:latin typeface="Arial Black" panose="020B0A04020102020204"/>
                <a:ea typeface="+mn-ea"/>
              </a:rPr>
              <a:t>    у Житомирській області</a:t>
            </a: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100" dirty="0">
                <a:latin typeface="Arial Black" panose="020B0A04020102020204"/>
                <a:ea typeface="+mn-ea"/>
              </a:rPr>
              <a:t>Д</a:t>
            </a:r>
            <a:r>
              <a:rPr lang="en-US" sz="3100" dirty="0">
                <a:latin typeface="Arial Black" panose="020B0A04020102020204"/>
                <a:ea typeface="+mn-ea"/>
              </a:rPr>
              <a:t>еклараці</a:t>
            </a:r>
            <a:r>
              <a:rPr lang="uk-UA" altLang="en-US" sz="3100" dirty="0">
                <a:latin typeface="Arial Black" panose="020B0A04020102020204"/>
                <a:ea typeface="+mn-ea"/>
              </a:rPr>
              <a:t>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3550" y="3144838"/>
            <a:ext cx="658813" cy="68262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" cap="small">
                <a:latin typeface="Arial Black" panose="020B0A04020102020204"/>
                <a:ea typeface="+mn-ea"/>
              </a:rPr>
              <a:t>ЦЕНТР ОБСЛУГОВУВАННЯ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9625" y="2103438"/>
            <a:ext cx="6867525" cy="669925"/>
          </a:xfrm>
          <a:prstGeom prst="rect">
            <a:avLst/>
          </a:prstGeom>
        </p:spPr>
        <p:txBody>
          <a:bodyPr lIns="0" tIns="0" rIns="0" bIns="0"/>
          <a:lstStyle/>
          <a:p>
            <a:pPr marL="88900">
              <a:lnSpc>
                <a:spcPts val="2813"/>
              </a:lnSpc>
            </a:pPr>
            <a:r>
              <a:rPr lang="en-US" sz="2200">
                <a:latin typeface="Arial Black" pitchFamily="34" charset="0"/>
              </a:rPr>
              <a:t>Особисто або уповноваженою на це особою до Центрів обслуговування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9625" y="2932113"/>
            <a:ext cx="6867525" cy="1597025"/>
          </a:xfrm>
          <a:prstGeom prst="rect">
            <a:avLst/>
          </a:prstGeom>
        </p:spPr>
        <p:txBody>
          <a:bodyPr lIns="0" tIns="0" rIns="0" bIns="0"/>
          <a:lstStyle/>
          <a:p>
            <a:pPr marL="88900">
              <a:lnSpc>
                <a:spcPts val="2950"/>
              </a:lnSpc>
              <a:spcBef>
                <a:spcPts val="425"/>
              </a:spcBef>
              <a:spcAft>
                <a:spcPts val="838"/>
              </a:spcAft>
            </a:pPr>
            <a:r>
              <a:rPr lang="en-US" sz="2200">
                <a:latin typeface="Arial Black" pitchFamily="34" charset="0"/>
              </a:rPr>
              <a:t>платників податкових інспекцій (за місцем реєстрації)</a:t>
            </a:r>
          </a:p>
          <a:p>
            <a:pPr marL="88900">
              <a:lnSpc>
                <a:spcPts val="2763"/>
              </a:lnSpc>
            </a:pPr>
            <a:r>
              <a:rPr lang="en-US" sz="2200">
                <a:latin typeface="Arial Black" pitchFamily="34" charset="0"/>
              </a:rPr>
              <a:t>Поштою з повідомлЕННЯм ПРО вручення та з описом вкладаМИ</a:t>
            </a:r>
          </a:p>
        </p:txBody>
      </p:sp>
      <p:sp>
        <p:nvSpPr>
          <p:cNvPr id="20489" name="Прямоугольник 8"/>
          <p:cNvSpPr>
            <a:spLocks noChangeArrowheads="1"/>
          </p:cNvSpPr>
          <p:nvPr/>
        </p:nvSpPr>
        <p:spPr bwMode="auto">
          <a:xfrm>
            <a:off x="2706688" y="5194300"/>
            <a:ext cx="7556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9400"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9625" y="5127625"/>
            <a:ext cx="5260975" cy="1260475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spc="-100" dirty="0">
                <a:latin typeface="Arial Black" panose="020B0A04020102020204"/>
                <a:ea typeface="+mn-ea"/>
              </a:rPr>
              <a:t>В Електронному кабінеті</a:t>
            </a:r>
          </a:p>
          <a:p>
            <a:pPr marL="12700" fontAlgn="auto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cap="small" spc="-200" dirty="0">
                <a:latin typeface="Arial Black" panose="020B0A04020102020204"/>
                <a:ea typeface="+mn-ea"/>
              </a:rPr>
              <a:t>(</a:t>
            </a:r>
            <a:r>
              <a:rPr lang="en-US" sz="2400" dirty="0">
                <a:latin typeface="+mn-lt"/>
                <a:ea typeface="+mn-ea"/>
              </a:rPr>
              <a:t>https</a:t>
            </a:r>
            <a:r>
              <a:rPr lang="uk-UA" sz="2400" dirty="0">
                <a:latin typeface="+mn-lt"/>
                <a:ea typeface="+mn-ea"/>
              </a:rPr>
              <a:t>://</a:t>
            </a:r>
            <a:r>
              <a:rPr lang="en-US" sz="2400">
                <a:latin typeface="+mn-lt"/>
                <a:ea typeface="+mn-ea"/>
              </a:rPr>
              <a:t>cabinet.tax.gov.ua</a:t>
            </a:r>
            <a:r>
              <a:rPr lang="uk-UA" altLang="en-US" sz="2400">
                <a:latin typeface="+mn-lt"/>
                <a:ea typeface="+mn-ea"/>
              </a:rPr>
              <a:t>)</a:t>
            </a:r>
            <a:endParaRPr lang="en-US" sz="2200" cap="small" spc="-200" dirty="0">
              <a:latin typeface="Arial Black" panose="020B0A04020102020204"/>
              <a:ea typeface="+mn-ea"/>
            </a:endParaRPr>
          </a:p>
          <a:p>
            <a:pPr marL="12700" fontAlgn="auto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spc="-200" dirty="0">
                <a:latin typeface="Arial Black" panose="020B0A04020102020204"/>
                <a:ea typeface="+mn-ea"/>
              </a:rPr>
              <a:t>за </a:t>
            </a:r>
            <a:r>
              <a:rPr lang="en-US" sz="2200" spc="-200" dirty="0">
                <a:latin typeface="Arial Black" panose="020B0A04020102020204"/>
                <a:ea typeface="+mn-ea"/>
              </a:rPr>
              <a:t>допомогою електронного ключа</a:t>
            </a:r>
          </a:p>
        </p:txBody>
      </p:sp>
      <p:sp>
        <p:nvSpPr>
          <p:cNvPr id="20491" name="Прямоугольник 10"/>
          <p:cNvSpPr>
            <a:spLocks noChangeArrowheads="1"/>
          </p:cNvSpPr>
          <p:nvPr/>
        </p:nvSpPr>
        <p:spPr bwMode="auto">
          <a:xfrm>
            <a:off x="3349625" y="2840038"/>
            <a:ext cx="6867525" cy="3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762500">
              <a:spcAft>
                <a:spcPts val="425"/>
              </a:spcAft>
            </a:pPr>
            <a:r>
              <a:rPr lang="en-US" sz="400">
                <a:latin typeface="Arial Black" pitchFamily="34" charset="0"/>
              </a:rPr>
              <a:t>V /</a:t>
            </a:r>
          </a:p>
        </p:txBody>
      </p:sp>
      <p:pic>
        <p:nvPicPr>
          <p:cNvPr id="20492" name="Рисунок 5" descr="F:\QR-CODE\qr-code.gif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502650" y="5822950"/>
            <a:ext cx="1409700" cy="14097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 bwMode="auto">
          <a:xfrm>
            <a:off x="347663" y="407988"/>
            <a:ext cx="9885362" cy="69548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en-US" sz="2000" smtClean="0">
                <a:latin typeface="Arial Black" pitchFamily="34" charset="0"/>
              </a:rPr>
              <a:t>Оподаткування доходу від продажу сільськогосподарської </a:t>
            </a:r>
            <a:r>
              <a:rPr lang="uk-UA" altLang="ru-RU" sz="2000" smtClean="0">
                <a:latin typeface="Arial Black" pitchFamily="34" charset="0"/>
              </a:rPr>
              <a:t>					</a:t>
            </a:r>
            <a:r>
              <a:rPr lang="ru-RU" altLang="en-US" sz="2000" smtClean="0">
                <a:latin typeface="Arial Black" pitchFamily="34" charset="0"/>
              </a:rPr>
              <a:t>продукції </a:t>
            </a:r>
            <a:r>
              <a:rPr lang="ru-RU" altLang="en-US" sz="1800" smtClean="0">
                <a:latin typeface="Arial Black" pitchFamily="34" charset="0"/>
              </a:rPr>
              <a:t/>
            </a:r>
            <a:br>
              <a:rPr lang="ru-RU" altLang="en-US" sz="1800" smtClean="0">
                <a:latin typeface="Arial Black" pitchFamily="34" charset="0"/>
              </a:rPr>
            </a:br>
            <a:r>
              <a:rPr lang="ru-RU" altLang="en-US" sz="1800" smtClean="0">
                <a:latin typeface="Arial Black" pitchFamily="34" charset="0"/>
              </a:rPr>
              <a:t> </a:t>
            </a:r>
            <a:br>
              <a:rPr lang="ru-RU" altLang="en-US" sz="1800" smtClean="0">
                <a:latin typeface="Arial Black" pitchFamily="34" charset="0"/>
              </a:rPr>
            </a:br>
            <a:r>
              <a:rPr lang="ru-RU" altLang="en-US" sz="1800" smtClean="0">
                <a:latin typeface="Arial Black" pitchFamily="34" charset="0"/>
              </a:rPr>
              <a:t>	Доходи від продажу сільськогосподарської продукції, вирощеної на власних земельних ділянках площею понад 2 гектари, та доходи від </a:t>
            </a:r>
            <a:r>
              <a:rPr lang="uk-UA" altLang="ru-RU" sz="1800" smtClean="0">
                <a:latin typeface="Arial Black" pitchFamily="34" charset="0"/>
              </a:rPr>
              <a:t>н</a:t>
            </a:r>
            <a:r>
              <a:rPr lang="ru-RU" altLang="en-US" sz="1800" smtClean="0">
                <a:latin typeface="Arial Black" pitchFamily="34" charset="0"/>
              </a:rPr>
              <a:t>адання власних земельних ділянок в оренду іншій фізичній особі, підлягають оподаткуванню податком на доходи фізичних осіб -18 відсотків та військовим збором -1,5 відсотків. </a:t>
            </a:r>
            <a:br>
              <a:rPr lang="ru-RU" altLang="en-US" sz="1800" smtClean="0">
                <a:latin typeface="Arial Black" pitchFamily="34" charset="0"/>
              </a:rPr>
            </a:br>
            <a:r>
              <a:rPr lang="ru-RU" altLang="en-US" sz="1800" smtClean="0">
                <a:latin typeface="Arial Black" pitchFamily="34" charset="0"/>
              </a:rPr>
              <a:t>	</a:t>
            </a:r>
            <a:br>
              <a:rPr lang="ru-RU" altLang="en-US" sz="1800" smtClean="0">
                <a:latin typeface="Arial Black" pitchFamily="34" charset="0"/>
              </a:rPr>
            </a:br>
            <a:r>
              <a:rPr lang="uk-UA" altLang="ru-RU" sz="1800" smtClean="0">
                <a:latin typeface="Arial Black" pitchFamily="34" charset="0"/>
              </a:rPr>
              <a:t>	</a:t>
            </a:r>
            <a:r>
              <a:rPr lang="ru-RU" altLang="en-US" sz="1800" smtClean="0">
                <a:latin typeface="Arial Black" pitchFamily="34" charset="0"/>
              </a:rPr>
              <a:t>Фізичні особи, які одноосібно обробляють земельні ділянки (паї) та отримують доходи від продажу власної </a:t>
            </a:r>
            <a:r>
              <a:rPr lang="uk-UA" altLang="ru-RU" sz="1800" smtClean="0">
                <a:latin typeface="Arial Black" pitchFamily="34" charset="0"/>
              </a:rPr>
              <a:t>с</a:t>
            </a:r>
            <a:r>
              <a:rPr lang="ru-RU" altLang="en-US" sz="1800" smtClean="0">
                <a:latin typeface="Arial Black" pitchFamily="34" charset="0"/>
              </a:rPr>
              <a:t>ільськогосподарської продукції, повинні подати податкові декларацію про отримані доходи протягом 2020 року зі сплатою відповідних податків і зборів. </a:t>
            </a:r>
            <a:br>
              <a:rPr lang="ru-RU" altLang="en-US" sz="1800" smtClean="0">
                <a:latin typeface="Arial Black" pitchFamily="34" charset="0"/>
              </a:rPr>
            </a:br>
            <a:r>
              <a:rPr lang="ru-RU" altLang="en-US" sz="1800" smtClean="0">
                <a:latin typeface="Arial Black" pitchFamily="34" charset="0"/>
              </a:rPr>
              <a:t/>
            </a:r>
            <a:br>
              <a:rPr lang="ru-RU" altLang="en-US" sz="1800" smtClean="0">
                <a:latin typeface="Arial Black" pitchFamily="34" charset="0"/>
              </a:rPr>
            </a:br>
            <a:r>
              <a:rPr lang="uk-UA" altLang="ru-RU" sz="1800" smtClean="0">
                <a:latin typeface="Arial Black" pitchFamily="34" charset="0"/>
              </a:rPr>
              <a:t>	</a:t>
            </a:r>
            <a:r>
              <a:rPr lang="ru-RU" altLang="en-US" sz="1800" smtClean="0">
                <a:latin typeface="Arial Black" pitchFamily="34" charset="0"/>
              </a:rPr>
              <a:t>Станом на 01 квітня 2021 року громадянами, які мають у власності або оренді земельні ділянки понад 2 га та самостійно їх обробляють подано 144 декларації про майновий стан і доходи, в тому числі 26 декларацій подано від осіб, які надають послуги з обробітку, збору урожаю, інші послуги. Сума всіх задекларованих даною категорією громадян доходів, отриманих у 2020 році, становить 850,7 тис грн. </a:t>
            </a:r>
            <a:br>
              <a:rPr lang="ru-RU" altLang="en-US" sz="1800" smtClean="0">
                <a:latin typeface="Arial Black" pitchFamily="34" charset="0"/>
              </a:rPr>
            </a:br>
            <a:r>
              <a:rPr lang="ru-RU" altLang="en-US" sz="1800" smtClean="0">
                <a:latin typeface="Arial Black" pitchFamily="34" charset="0"/>
              </a:rPr>
              <a:t>Самостійно задекларовано  до сплати ПДФО – 110,3 тис грн.,  ВЗ – 8,9 тис грн.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5" y="1809750"/>
            <a:ext cx="370046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4563" y="4797425"/>
            <a:ext cx="14271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8675" y="665163"/>
            <a:ext cx="3432175" cy="392112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spc="-150">
                <a:latin typeface="Arial Black" panose="020B0A04020102020204"/>
                <a:ea typeface="+mn-ea"/>
              </a:rPr>
              <a:t>Ставки податків</a:t>
            </a:r>
          </a:p>
        </p:txBody>
      </p: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6970713" y="576263"/>
            <a:ext cx="34321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Головне управління ДПС</a:t>
            </a:r>
          </a:p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у Житомирській області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6163" y="3548063"/>
            <a:ext cx="2100262" cy="1303337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cap="small" spc="-400" dirty="0">
                <a:latin typeface="Arial Black" panose="020B0A04020102020204"/>
                <a:ea typeface="+mn-ea"/>
              </a:rPr>
              <a:t>1,5 %</a:t>
            </a:r>
            <a:endParaRPr lang="en-US" sz="5700" cap="small" spc="-400" dirty="0">
              <a:latin typeface="Arial Black" panose="020B0A04020102020204"/>
              <a:ea typeface="+mn-ea"/>
            </a:endParaRPr>
          </a:p>
        </p:txBody>
      </p:sp>
      <p:sp>
        <p:nvSpPr>
          <p:cNvPr id="22535" name="Прямоугольник 6"/>
          <p:cNvSpPr>
            <a:spLocks noChangeArrowheads="1"/>
          </p:cNvSpPr>
          <p:nvPr/>
        </p:nvSpPr>
        <p:spPr bwMode="auto">
          <a:xfrm>
            <a:off x="4584700" y="2273300"/>
            <a:ext cx="36290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>
              <a:lnSpc>
                <a:spcPts val="2825"/>
              </a:lnSpc>
              <a:spcAft>
                <a:spcPts val="4200"/>
              </a:spcAft>
            </a:pPr>
            <a:r>
              <a:rPr lang="en-US" sz="2200">
                <a:latin typeface="Arial Black" pitchFamily="34" charset="0"/>
              </a:rPr>
              <a:t>Податок на доходи фізичних осіб</a:t>
            </a:r>
          </a:p>
        </p:txBody>
      </p:sp>
      <p:sp>
        <p:nvSpPr>
          <p:cNvPr id="22536" name="Прямоугольник 7"/>
          <p:cNvSpPr>
            <a:spLocks noChangeArrowheads="1"/>
          </p:cNvSpPr>
          <p:nvPr/>
        </p:nvSpPr>
        <p:spPr bwMode="auto">
          <a:xfrm>
            <a:off x="4584700" y="3773488"/>
            <a:ext cx="36290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>
              <a:spcBef>
                <a:spcPts val="4200"/>
              </a:spcBef>
            </a:pPr>
            <a:r>
              <a:rPr lang="en-US" sz="2200">
                <a:latin typeface="Arial Black" pitchFamily="34" charset="0"/>
              </a:rPr>
              <a:t>Військовий збір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62250" y="5205413"/>
            <a:ext cx="6783388" cy="1481137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lnSpc>
                <a:spcPts val="2763"/>
              </a:lnSpc>
              <a:spcAft>
                <a:spcPts val="213"/>
              </a:spcAft>
            </a:pPr>
            <a:r>
              <a:rPr lang="en-US" sz="2200">
                <a:latin typeface="Arial Black" pitchFamily="34" charset="0"/>
              </a:rPr>
              <a:t>Суми податку на доходи та військового збору, зазначені у податковій декларації, громадяни мають сплатити</a:t>
            </a:r>
          </a:p>
          <a:p>
            <a:pPr marL="12700"/>
            <a:r>
              <a:rPr lang="en-US" sz="2800">
                <a:latin typeface="Arial Black" pitchFamily="34" charset="0"/>
              </a:rPr>
              <a:t>до 1 серпня 2021 року.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1858963"/>
            <a:ext cx="1627188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" y="3895725"/>
            <a:ext cx="16271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4738" y="3736975"/>
            <a:ext cx="165258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62013" y="669925"/>
            <a:ext cx="4270375" cy="40640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spc="-150">
                <a:latin typeface="Arial Black" panose="020B0A04020102020204"/>
                <a:ea typeface="+mn-ea"/>
              </a:rPr>
              <a:t>Граничні терміни</a:t>
            </a:r>
          </a:p>
        </p:txBody>
      </p:sp>
      <p:sp>
        <p:nvSpPr>
          <p:cNvPr id="24582" name="Прямоугольник 5"/>
          <p:cNvSpPr>
            <a:spLocks noChangeArrowheads="1"/>
          </p:cNvSpPr>
          <p:nvPr/>
        </p:nvSpPr>
        <p:spPr bwMode="auto">
          <a:xfrm>
            <a:off x="6970713" y="576263"/>
            <a:ext cx="34321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Головне управління ДПС</a:t>
            </a:r>
          </a:p>
          <a:p>
            <a:pPr>
              <a:lnSpc>
                <a:spcPts val="2188"/>
              </a:lnSpc>
            </a:pPr>
            <a:r>
              <a:rPr lang="en-US" sz="1700">
                <a:latin typeface="Arial Black" pitchFamily="34" charset="0"/>
              </a:rPr>
              <a:t>у Житомирській області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7425" y="3151188"/>
            <a:ext cx="933450" cy="201612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cap="small">
                <a:latin typeface="Arial" panose="020B0604020202020204"/>
                <a:ea typeface="+mn-ea"/>
              </a:rPr>
              <a:t>квітня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20950" y="2041525"/>
            <a:ext cx="6469063" cy="1524000"/>
          </a:xfrm>
          <a:prstGeom prst="rect">
            <a:avLst/>
          </a:prstGeom>
        </p:spPr>
        <p:txBody>
          <a:bodyPr lIns="0" tIns="0" rIns="0" bIns="0"/>
          <a:lstStyle/>
          <a:p>
            <a:pPr marL="25400">
              <a:lnSpc>
                <a:spcPts val="2850"/>
              </a:lnSpc>
            </a:pPr>
            <a:r>
              <a:rPr lang="en-US" sz="2200">
                <a:latin typeface="Arial Black" pitchFamily="34" charset="0"/>
              </a:rPr>
              <a:t>для громадян, </a:t>
            </a:r>
            <a:r>
              <a:rPr lang="uk-UA" sz="2200">
                <a:latin typeface="Arial Black" pitchFamily="34" charset="0"/>
              </a:rPr>
              <a:t>які згідно з </a:t>
            </a:r>
            <a:r>
              <a:rPr lang="en-US" sz="2200">
                <a:latin typeface="Arial Black" pitchFamily="34" charset="0"/>
              </a:rPr>
              <a:t>Податковим кодексом зобовя’звані подати декларацію, і осіб, які провадять незалежну професійну діяльність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437563" y="2041525"/>
            <a:ext cx="1425575" cy="604838"/>
          </a:xfrm>
          <a:prstGeom prst="rect">
            <a:avLst/>
          </a:prstGeom>
        </p:spPr>
        <p:txBody>
          <a:bodyPr lIns="0" tIns="0" rIns="0" bIns="0"/>
          <a:lstStyle/>
          <a:p>
            <a:pPr marL="1282700" fontAlgn="auto">
              <a:spcBef>
                <a:spcPts val="0"/>
              </a:spcBef>
              <a:spcAft>
                <a:spcPts val="1050"/>
              </a:spcAft>
              <a:defRPr/>
            </a:pPr>
            <a:endParaRPr lang="en-US" sz="2200" spc="-100" dirty="0">
              <a:latin typeface="Arial Black" panose="020B0A04020102020204"/>
              <a:ea typeface="+mn-ea"/>
            </a:endParaRPr>
          </a:p>
        </p:txBody>
      </p:sp>
      <p:sp>
        <p:nvSpPr>
          <p:cNvPr id="24586" name="Прямоугольник 9"/>
          <p:cNvSpPr>
            <a:spLocks noChangeArrowheads="1"/>
          </p:cNvSpPr>
          <p:nvPr/>
        </p:nvSpPr>
        <p:spPr bwMode="auto">
          <a:xfrm>
            <a:off x="944563" y="5181600"/>
            <a:ext cx="10175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200"/>
              <a:t>грудня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24125" y="4443413"/>
            <a:ext cx="4248150" cy="641350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lnSpc>
                <a:spcPts val="2900"/>
              </a:lnSpc>
            </a:pPr>
            <a:r>
              <a:rPr lang="en-US" sz="2200">
                <a:latin typeface="Arial Black" pitchFamily="34" charset="0"/>
              </a:rPr>
              <a:t>для громадян, які мають право на податкову ЗНИЖКУ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769</Words>
  <Application>WPS Presentation</Application>
  <PresentationFormat>Произвольный</PresentationFormat>
  <Paragraphs>59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SimSun</vt:lpstr>
      <vt:lpstr>Calibri</vt:lpstr>
      <vt:lpstr>Arial Black</vt:lpstr>
      <vt:lpstr>Blue Waves</vt:lpstr>
      <vt:lpstr>Blue Waves</vt:lpstr>
      <vt:lpstr>Слайд 1</vt:lpstr>
      <vt:lpstr> Конституцією України (ст. 67) та  Податковим кодексом України  визначено обов’язок громадян  щодо подання Декларації про  майновий стан і доходи за  минулий     рік</vt:lpstr>
      <vt:lpstr>Слайд 3</vt:lpstr>
      <vt:lpstr>Слайд 4</vt:lpstr>
      <vt:lpstr> Для отримання податкової знижки разом з декларацією необхідно надати:  -      довідку про доходи за звітний рік, в якій зазначається сума нарахованого оподатковуваного доходу (помісячно та загальною сумою); розмір та сума податкової соціальної пільги; сума нарахованого та утриманого податку на доходи фізичних осіб та військовий збір; -     копію паспорта особи, яка звертається за податковою знижкою; -     ідентифікаційний номер; -     копії договорів; -     копії платіжних документів, які підтверджують здійснені           платником податків витрати.  Слід зазначити, що правом на податкову знижку громадяни можуть скористатися упродовж усього 2021 року.</vt:lpstr>
      <vt:lpstr>Слайд 6</vt:lpstr>
      <vt:lpstr>Оподаткування доходу від продажу сільськогосподарської      продукції     Доходи від продажу сільськогосподарської продукції, вирощеної на власних земельних ділянках площею понад 2 гектари, та доходи від надання власних земельних ділянок в оренду іншій фізичній особі, підлягають оподаткуванню податком на доходи фізичних осіб -18 відсотків та військовим збором -1,5 відсотків.     Фізичні особи, які одноосібно обробляють земельні ділянки (паї) та отримують доходи від продажу власної сільськогосподарської продукції, повинні подати податкові декларацію про отримані доходи протягом 2020 року зі сплатою відповідних податків і зборів.    Станом на 01 квітня 2021 року громадянами, які мають у власності або оренді земельні ділянки понад 2 га та самостійно їх обробляють подано 144 декларації про майновий стан і доходи, в тому числі 26 декларацій подано від осіб, які надають послуги з обробітку, збору урожаю, інші послуги. Сума всіх задекларованих даною категорією громадян доходів, отриманих у 2020 році, становить 850,7 тис грн.  Самостійно задекларовано  до сплати ПДФО – 110,3 тис грн.,  ВЗ – 8,9 тис грн.</vt:lpstr>
      <vt:lpstr>Слайд 8</vt:lpstr>
      <vt:lpstr>Слайд 9</vt:lpstr>
      <vt:lpstr>Відповідальність  Не подання або не своєчасне подання громадянами податкової декларації про майновий стан і доходи, обов’язок подання якої до контролюючих органів передбачено Податковим кодексом України, тягне за собою накладення штрафу в розмірі 340 гривень. Крім того, застосовується адміністративна відповідальність у вигляді попередження або накладення штрафу в розмірі від трьох до восьми неоподатковуваних мінімумів доходів громадян.  У разі не подання платником податків у встановлений термін декларації про майновий стан і доходи (якщо таке подання є обов’язковим), контролюючий орган на підставі наявної податкової інформації за результатами документальної позапланової перевірки самостійно визначає суму грошових зобов’язань платника податку. При цьому у відповідності до пп. 123.1, 123.2, 123,3, ст. 123 Податкового кодексу України до платника застосовується фінансова відповідальність у вигляді штрафу у розмірі 10 відсотків або 25 відсотків при повторному протягом 1095 днів 50 відсотків суми донарахованого податкового зобов’язання.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Острогляд Жанна Петрівна</dc:creator>
  <cp:lastModifiedBy>u31_Kornijchuk</cp:lastModifiedBy>
  <cp:revision>16</cp:revision>
  <dcterms:created xsi:type="dcterms:W3CDTF">2021-04-14T05:30:21Z</dcterms:created>
  <dcterms:modified xsi:type="dcterms:W3CDTF">2021-04-27T08:23:46Z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1049-10.2.0.7635</vt:lpwstr>
  </property>
</Properties>
</file>