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48"/>
    <a:srgbClr val="000099"/>
    <a:srgbClr val="DCBF42"/>
    <a:srgbClr val="FAFA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968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06/relationships/legacyDocTextInfo" Target="legacyDocTextInfo.bin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3D5E9-1C47-4226-A6CF-321DC30A6F36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DC4A6-0CED-4581-98DD-C0816DD6E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9D05-CE02-43B3-A862-6578499646D8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149E3-DFE8-450E-B191-580AC0A45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ACF8-7EE8-48CA-9EA4-E08F99F28B4B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3A0BF-6F72-4D72-8D29-DD2EF293C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7529-A1C5-4DA1-91B3-41A45CA3A78B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5642-F4F5-4561-8ADC-15F82502C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2BF37-8116-48B9-B928-1731DCE479AD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EADD5-2853-4FAA-A161-B5B98ED48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3F685-DCC6-4556-B061-B43C75B2A03F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55EB2-30C8-4866-A5CD-2930151F8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E2D50-BAB5-4E62-AF9C-8376E44EC365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A0481-812B-4D95-B2AF-1504F1B0C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E7F0F-A8AA-4B79-9009-3CE013025F7D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B7BE-516D-4204-B2FA-C25232C5C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D1FF-4C61-40BD-A88F-AE9984D209A8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3FE5F-F3E2-4B98-9980-43AE67D8C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0C1A-A637-4936-A31D-D7918DFE8521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C3D06-82E8-41B4-BF21-7355987F4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D4E82-61C6-4D4A-9110-45C01D44AE40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B8481-D68E-40FE-B40B-FF6983179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922F5F-5BE2-4F8F-A683-A89958832BC5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C8CE33-7987-4B8E-9665-FC839FC8F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1741488" y="109538"/>
            <a:ext cx="6850062" cy="10191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uk-UA" sz="1400" smtClean="0">
                <a:solidFill>
                  <a:srgbClr val="000000"/>
                </a:solidFill>
                <a:latin typeface="Times New Roman" pitchFamily="18" charset="0"/>
              </a:rPr>
              <a:t>Покрокова інструкція:</a:t>
            </a:r>
            <a:r>
              <a:rPr lang="uk-UA" sz="12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br>
              <a:rPr lang="uk-UA" sz="120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uk-UA" sz="1800" b="1" smtClean="0">
                <a:solidFill>
                  <a:srgbClr val="000000"/>
                </a:solidFill>
                <a:latin typeface="Times New Roman" pitchFamily="18" charset="0"/>
              </a:rPr>
              <a:t>Як дізнатися актуальну інформацію про податкові борги</a:t>
            </a:r>
            <a:endParaRPr lang="ru-RU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1436688" y="1422400"/>
            <a:ext cx="7196137" cy="50149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400050" indent="-400050" algn="just">
              <a:lnSpc>
                <a:spcPct val="80000"/>
              </a:lnSpc>
              <a:buFont typeface="Arial" charset="0"/>
              <a:buNone/>
              <a:defRPr/>
            </a:pPr>
            <a:r>
              <a:rPr lang="uk-UA" sz="19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Електронний сервіс Державної податкової служби України “Дізнайся більше про свого бізнес-партнера” розміщено на головній сторінці офіційного порталу ДПС України за посиланням:</a:t>
            </a:r>
            <a:r>
              <a:rPr lang="uk-UA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00050" indent="-400050" algn="ctr">
              <a:lnSpc>
                <a:spcPct val="80000"/>
              </a:lnSpc>
              <a:buFont typeface="Arial" charset="0"/>
              <a:buNone/>
              <a:defRPr/>
            </a:pPr>
            <a:r>
              <a:rPr lang="en-US" sz="2000" b="1" i="1" smtClean="0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uk-UA" sz="2000" b="1" i="1" smtClean="0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000" b="1" i="1" smtClean="0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tax.gov.ua/businesspartner</a:t>
            </a:r>
            <a:endParaRPr lang="uk-UA" sz="2000" smtClean="0">
              <a:solidFill>
                <a:srgbClr val="FF0048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 algn="just">
              <a:lnSpc>
                <a:spcPct val="80000"/>
              </a:lnSpc>
              <a:buFont typeface="Arial" charset="0"/>
              <a:buNone/>
              <a:defRPr/>
            </a:pPr>
            <a:r>
              <a:rPr lang="uk-UA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того, аби перевірити наявність податкового боргу достатньо знати:  </a:t>
            </a:r>
            <a:r>
              <a:rPr lang="uk-UA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код ЄДРПОУ/ РНОКПП або ж точну назву боржника.</a:t>
            </a:r>
          </a:p>
          <a:p>
            <a:pPr marL="400050" indent="-400050" algn="just">
              <a:lnSpc>
                <a:spcPct val="80000"/>
              </a:lnSpc>
              <a:buFont typeface="Arial" charset="0"/>
              <a:buNone/>
              <a:defRPr/>
            </a:pP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крок: </a:t>
            </a: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Зробіть відмітку стосовно </a:t>
            </a:r>
            <a:r>
              <a:rPr lang="uk-UA" sz="2000" b="1" i="1" smtClean="0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фізичної чи юридичної особи</a:t>
            </a: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0050" indent="-400050" algn="just">
              <a:lnSpc>
                <a:spcPct val="80000"/>
              </a:lnSpc>
              <a:buFont typeface="Arial" charset="0"/>
              <a:buNone/>
              <a:defRPr/>
            </a:pP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крок:</a:t>
            </a: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Введіть відому інформацію в одне з полів: </a:t>
            </a:r>
            <a:r>
              <a:rPr lang="en-US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smtClean="0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“Код ЄДРПОУ”, “Найменування”, тощо.</a:t>
            </a:r>
          </a:p>
          <a:p>
            <a:pPr marL="400050" indent="-400050" algn="just">
              <a:lnSpc>
                <a:spcPct val="80000"/>
              </a:lnSpc>
              <a:buFont typeface="Arial" charset="0"/>
              <a:buNone/>
              <a:defRPr/>
            </a:pP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крок:  </a:t>
            </a:r>
            <a:r>
              <a:rPr lang="uk-UA" sz="2000" b="1" i="1" smtClean="0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Вкажіть букви і цифри зображенні на малюнку.</a:t>
            </a:r>
          </a:p>
          <a:p>
            <a:pPr marL="400050" indent="-400050" algn="just">
              <a:lnSpc>
                <a:spcPct val="80000"/>
              </a:lnSpc>
              <a:buFont typeface="Arial" charset="0"/>
              <a:buNone/>
              <a:defRPr/>
            </a:pP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крок:  </a:t>
            </a:r>
            <a:r>
              <a:rPr lang="uk-UA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Натисніть </a:t>
            </a:r>
            <a:r>
              <a:rPr lang="uk-UA" sz="2000" b="1" i="1" smtClean="0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“Пошук”.</a:t>
            </a:r>
          </a:p>
          <a:p>
            <a:pPr marL="400050" indent="-400050" algn="just">
              <a:lnSpc>
                <a:spcPct val="80000"/>
              </a:lnSpc>
              <a:buFont typeface="Arial" charset="0"/>
              <a:buNone/>
              <a:defRPr/>
            </a:pPr>
            <a:r>
              <a:rPr lang="uk-UA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результаті дій система здійснить пошук по ряду баз даних, доступних для публічного використання і повідомить про результати пошуку.</a:t>
            </a:r>
            <a:endParaRPr lang="ru-RU" sz="1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верх 7"/>
          <p:cNvSpPr>
            <a:spLocks noChangeArrowheads="1"/>
          </p:cNvSpPr>
          <p:nvPr/>
        </p:nvSpPr>
        <p:spPr bwMode="auto">
          <a:xfrm rot="-5400000">
            <a:off x="-1795462" y="3001963"/>
            <a:ext cx="6400800" cy="609600"/>
          </a:xfrm>
          <a:prstGeom prst="ribbon2">
            <a:avLst>
              <a:gd name="adj1" fmla="val 16667"/>
              <a:gd name="adj2" fmla="val 50000"/>
            </a:avLst>
          </a:prstGeom>
          <a:solidFill>
            <a:schemeClr val="accent1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uk-UA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6390" name="Diagram 6"/>
          <p:cNvGraphicFramePr>
            <a:graphicFrameLocks/>
          </p:cNvGraphicFramePr>
          <p:nvPr/>
        </p:nvGraphicFramePr>
        <p:xfrm>
          <a:off x="0" y="1274763"/>
          <a:ext cx="9144000" cy="5583237"/>
        </p:xfrm>
        <a:graphic>
          <a:graphicData uri="http://schemas.openxmlformats.org/drawingml/2006/compatibility">
            <com:legacyDrawing xmlns:com="http://schemas.openxmlformats.org/drawingml/2006/compatibility" spid="_x0000_s16390"/>
          </a:graphicData>
        </a:graphic>
      </p:graphicFrame>
      <p:pic>
        <p:nvPicPr>
          <p:cNvPr id="16408" name="Picture 16" descr="3234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BC1C2"/>
              </a:clrFrom>
              <a:clrTo>
                <a:srgbClr val="EBC1C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68476" y="2721361"/>
            <a:ext cx="5213290" cy="2932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0" y="-211138"/>
            <a:ext cx="9144000" cy="15319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uk-UA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Шановні платники Житомирщини!</a:t>
            </a:r>
            <a:r>
              <a:rPr lang="uk-UA" b="1" i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Самостійна сплата податкової заборгованості – запорука фінансового спокою!        </a:t>
            </a:r>
          </a:p>
          <a:p>
            <a:pPr algn="ctr">
              <a:defRPr/>
            </a:pPr>
            <a:endParaRPr lang="uk-UA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b="1" i="1">
                <a:solidFill>
                  <a:srgbClr val="FF0048"/>
                </a:solidFill>
                <a:latin typeface="Times New Roman" pitchFamily="18" charset="0"/>
                <a:cs typeface="Times New Roman" pitchFamily="18" charset="0"/>
              </a:rPr>
              <a:t>ПЕРЕВАГИ САМОСТІЙНОЇ СПЛАТИ БОРГІВ:  </a:t>
            </a:r>
          </a:p>
        </p:txBody>
      </p:sp>
      <p:sp>
        <p:nvSpPr>
          <p:cNvPr id="16418" name="Rectangle 31"/>
          <p:cNvSpPr>
            <a:spLocks noChangeArrowheads="1"/>
          </p:cNvSpPr>
          <p:nvPr/>
        </p:nvSpPr>
        <p:spPr bwMode="auto">
          <a:xfrm>
            <a:off x="1628775" y="1481138"/>
            <a:ext cx="1951038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200" b="1"/>
              <a:t>Довідкову інформацію </a:t>
            </a:r>
          </a:p>
          <a:p>
            <a:pPr algn="ctr"/>
            <a:r>
              <a:rPr lang="uk-UA" sz="1200" b="1"/>
              <a:t>щодо порядку сплати </a:t>
            </a:r>
          </a:p>
          <a:p>
            <a:pPr algn="ctr"/>
            <a:r>
              <a:rPr lang="uk-UA" sz="1200" b="1"/>
              <a:t>боргу Ви можете </a:t>
            </a:r>
          </a:p>
          <a:p>
            <a:pPr algn="ctr"/>
            <a:r>
              <a:rPr lang="uk-UA" sz="1200" b="1"/>
              <a:t>знайти:</a:t>
            </a:r>
            <a:endParaRPr lang="uk-UA" sz="1200"/>
          </a:p>
          <a:p>
            <a:pPr algn="ctr"/>
            <a:r>
              <a:rPr lang="ru-RU" sz="1200"/>
              <a:t>у ЦОПах територіальних </a:t>
            </a:r>
          </a:p>
          <a:p>
            <a:pPr algn="ctr"/>
            <a:r>
              <a:rPr lang="ru-RU" sz="1200"/>
              <a:t>управлінь, </a:t>
            </a:r>
          </a:p>
          <a:p>
            <a:pPr algn="ctr"/>
            <a:r>
              <a:rPr lang="ru-RU" sz="1200"/>
              <a:t>та на субсайті ГУ ДПС у </a:t>
            </a:r>
          </a:p>
          <a:p>
            <a:pPr algn="ctr"/>
            <a:r>
              <a:rPr lang="ru-RU" sz="1200"/>
              <a:t>Житомирській</a:t>
            </a:r>
          </a:p>
          <a:p>
            <a:pPr algn="ctr"/>
            <a:r>
              <a:rPr lang="ru-RU" sz="1200"/>
              <a:t> області</a:t>
            </a:r>
            <a:endParaRPr lang="uk-UA" sz="1200"/>
          </a:p>
        </p:txBody>
      </p:sp>
      <p:sp>
        <p:nvSpPr>
          <p:cNvPr id="16419" name="Rectangle 39"/>
          <p:cNvSpPr>
            <a:spLocks noChangeArrowheads="1"/>
          </p:cNvSpPr>
          <p:nvPr/>
        </p:nvSpPr>
        <p:spPr bwMode="auto">
          <a:xfrm rot="10800000" flipV="1">
            <a:off x="1931988" y="4468813"/>
            <a:ext cx="539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200" b="1" u="sng"/>
              <a:t>Для сплати податкового боргу у полі платіжного документу </a:t>
            </a:r>
          </a:p>
          <a:p>
            <a:pPr algn="ctr"/>
            <a:r>
              <a:rPr lang="uk-UA" sz="1200" b="1" u="sng"/>
              <a:t>“Призначення платежу” потрібно зазначити код виду сплати “</a:t>
            </a:r>
            <a:r>
              <a:rPr lang="uk-UA" sz="1200" b="1" u="sng">
                <a:solidFill>
                  <a:srgbClr val="FF0048"/>
                </a:solidFill>
              </a:rPr>
              <a:t>140</a:t>
            </a:r>
            <a:r>
              <a:rPr lang="uk-UA" sz="1200" b="1" u="sng"/>
              <a:t>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188</Words>
  <Application>Microsoft Office PowerPoint</Application>
  <PresentationFormat>Экран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 Light</vt:lpstr>
      <vt:lpstr>Calibri</vt:lpstr>
      <vt:lpstr>Times New Roman</vt:lpstr>
      <vt:lpstr>Тема Office</vt:lpstr>
      <vt:lpstr>Покрокова інструкція:   Як дізнатися актуальну інформацію про податкові борги</vt:lpstr>
      <vt:lpstr>Слайд 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u17_Bekh</cp:lastModifiedBy>
  <cp:revision>99</cp:revision>
  <dcterms:created xsi:type="dcterms:W3CDTF">2014-11-21T11:00:06Z</dcterms:created>
  <dcterms:modified xsi:type="dcterms:W3CDTF">2020-05-26T11:32:55Z</dcterms:modified>
</cp:coreProperties>
</file>